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8"/>
  </p:notesMasterIdLst>
  <p:sldIdLst>
    <p:sldId id="256" r:id="rId2"/>
    <p:sldId id="258" r:id="rId3"/>
    <p:sldId id="259" r:id="rId4"/>
    <p:sldId id="261" r:id="rId5"/>
    <p:sldId id="269" r:id="rId6"/>
    <p:sldId id="270" r:id="rId7"/>
  </p:sldIdLst>
  <p:sldSz cx="18288000" cy="10287000"/>
  <p:notesSz cx="6858000" cy="9144000"/>
  <p:embeddedFontLst>
    <p:embeddedFont>
      <p:font typeface="Clear Sans Regular Bold" panose="020B0604020202020204" charset="0"/>
      <p:regular r:id="rId9"/>
    </p:embeddedFon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Clear Sans Regular" panose="020B0604020202020204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4" d="100"/>
          <a:sy n="54" d="100"/>
        </p:scale>
        <p:origin x="1032" y="11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5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0EB41C-8E4B-4D66-91A0-988998A1E53E}" type="datetimeFigureOut">
              <a:rPr lang="ru-RU" smtClean="0"/>
              <a:t>06.05.2025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A3515F-1FDD-4401-A383-8DED20CAD0F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289412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E6D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alphaModFix amt="25000"/>
          </a:blip>
          <a:srcRect/>
          <a:stretch>
            <a:fillRect/>
          </a:stretch>
        </p:blipFill>
        <p:spPr>
          <a:xfrm>
            <a:off x="12837322" y="-2457228"/>
            <a:ext cx="7456530" cy="6971855"/>
          </a:xfrm>
          <a:prstGeom prst="rect">
            <a:avLst/>
          </a:prstGeom>
        </p:spPr>
      </p:pic>
      <p:sp>
        <p:nvSpPr>
          <p:cNvPr id="8" name="AutoShape 8"/>
          <p:cNvSpPr/>
          <p:nvPr/>
        </p:nvSpPr>
        <p:spPr>
          <a:xfrm>
            <a:off x="1028700" y="2774950"/>
            <a:ext cx="10812920" cy="0"/>
          </a:xfrm>
          <a:prstGeom prst="line">
            <a:avLst/>
          </a:prstGeom>
          <a:ln w="38100" cap="flat">
            <a:solidFill>
              <a:srgbClr val="F8F8F8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15849600" y="7886700"/>
            <a:ext cx="2013303" cy="2013295"/>
            <a:chOff x="0" y="0"/>
            <a:chExt cx="6350000" cy="634997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sp>
        <p:nvSpPr>
          <p:cNvPr id="13" name="AutoShape 13"/>
          <p:cNvSpPr/>
          <p:nvPr/>
        </p:nvSpPr>
        <p:spPr>
          <a:xfrm>
            <a:off x="1028700" y="5629958"/>
            <a:ext cx="10812920" cy="0"/>
          </a:xfrm>
          <a:prstGeom prst="line">
            <a:avLst/>
          </a:prstGeom>
          <a:ln w="38100" cap="flat">
            <a:solidFill>
              <a:srgbClr val="F8F8F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6" name="TextBox 16"/>
          <p:cNvSpPr txBox="1"/>
          <p:nvPr/>
        </p:nvSpPr>
        <p:spPr>
          <a:xfrm>
            <a:off x="1053281" y="1530378"/>
            <a:ext cx="10812920" cy="12445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500"/>
              </a:lnSpc>
              <a:spcBef>
                <a:spcPct val="0"/>
              </a:spcBef>
            </a:pPr>
            <a:r>
              <a:rPr lang="en-US" sz="7500" dirty="0" smtClean="0">
                <a:solidFill>
                  <a:srgbClr val="F8F8F8"/>
                </a:solidFill>
                <a:latin typeface="Clear Sans Regular Bold"/>
              </a:rPr>
              <a:t>Workout Bot</a:t>
            </a:r>
            <a:endParaRPr lang="en-US" sz="7500" dirty="0">
              <a:solidFill>
                <a:srgbClr val="F8F8F8"/>
              </a:solidFill>
              <a:latin typeface="Clear Sans Regular Bold"/>
            </a:endParaRPr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4">
            <a:alphaModFix amt="30000"/>
          </a:blip>
          <a:srcRect/>
          <a:stretch>
            <a:fillRect/>
          </a:stretch>
        </p:blipFill>
        <p:spPr>
          <a:xfrm>
            <a:off x="-2410530" y="-2199854"/>
            <a:ext cx="6027272" cy="4603329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795136" y="5817136"/>
            <a:ext cx="5643212" cy="26930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99"/>
              </a:lnSpc>
              <a:spcBef>
                <a:spcPct val="0"/>
              </a:spcBef>
            </a:pPr>
            <a:r>
              <a:rPr lang="en-US" sz="4999" dirty="0">
                <a:solidFill>
                  <a:srgbClr val="F8F8F8"/>
                </a:solidFill>
                <a:latin typeface="Clear Sans Regular Bold"/>
              </a:rPr>
              <a:t>IT - </a:t>
            </a:r>
            <a:r>
              <a:rPr lang="en-US" sz="4999" dirty="0" err="1">
                <a:solidFill>
                  <a:srgbClr val="F8F8F8"/>
                </a:solidFill>
                <a:latin typeface="Clear Sans Regular Bold"/>
              </a:rPr>
              <a:t>куб</a:t>
            </a:r>
            <a:r>
              <a:rPr lang="en-US" sz="4999" dirty="0">
                <a:solidFill>
                  <a:srgbClr val="F8F8F8"/>
                </a:solidFill>
                <a:latin typeface="Clear Sans Regular Bold"/>
              </a:rPr>
              <a:t> г. </a:t>
            </a:r>
            <a:r>
              <a:rPr lang="ru-RU" sz="4999" dirty="0" smtClean="0">
                <a:solidFill>
                  <a:srgbClr val="F8F8F8"/>
                </a:solidFill>
                <a:latin typeface="Clear Sans Regular Bold"/>
              </a:rPr>
              <a:t>Самара</a:t>
            </a:r>
            <a:br>
              <a:rPr lang="ru-RU" sz="4999" dirty="0" smtClean="0">
                <a:solidFill>
                  <a:srgbClr val="F8F8F8"/>
                </a:solidFill>
                <a:latin typeface="Clear Sans Regular Bold"/>
              </a:rPr>
            </a:br>
            <a:r>
              <a:rPr lang="ru-RU" sz="4999" dirty="0" smtClean="0">
                <a:solidFill>
                  <a:srgbClr val="F8F8F8"/>
                </a:solidFill>
                <a:latin typeface="Clear Sans Regular Bold"/>
              </a:rPr>
              <a:t>Кириленко Матвей</a:t>
            </a:r>
            <a:br>
              <a:rPr lang="ru-RU" sz="4999" dirty="0" smtClean="0">
                <a:solidFill>
                  <a:srgbClr val="F8F8F8"/>
                </a:solidFill>
                <a:latin typeface="Clear Sans Regular Bold"/>
              </a:rPr>
            </a:br>
            <a:r>
              <a:rPr lang="ru-RU" sz="4999" dirty="0" smtClean="0">
                <a:solidFill>
                  <a:srgbClr val="F8F8F8"/>
                </a:solidFill>
                <a:latin typeface="Clear Sans Regular Bold"/>
              </a:rPr>
              <a:t>Харченко Иван</a:t>
            </a:r>
            <a:endParaRPr lang="en-US" sz="4999" dirty="0">
              <a:solidFill>
                <a:srgbClr val="F8F8F8"/>
              </a:solidFill>
              <a:latin typeface="Clear Sans Regular Bold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28700" y="3749264"/>
            <a:ext cx="10788339" cy="861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999" dirty="0" smtClean="0">
                <a:solidFill>
                  <a:srgbClr val="F8F8F8"/>
                </a:solidFill>
                <a:latin typeface="Clear Sans Regular Bold"/>
              </a:rPr>
              <a:t>Бот для тренировок</a:t>
            </a:r>
            <a:endParaRPr lang="ru-RU" sz="4999" dirty="0">
              <a:solidFill>
                <a:srgbClr val="F8F8F8"/>
              </a:solidFill>
              <a:latin typeface="Clear Sans Regular Bold"/>
            </a:endParaRPr>
          </a:p>
        </p:txBody>
      </p:sp>
      <p:pic>
        <p:nvPicPr>
          <p:cNvPr id="2" name="Picture 2" descr="Picture background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48" b="5376"/>
          <a:stretch/>
        </p:blipFill>
        <p:spPr bwMode="auto">
          <a:xfrm>
            <a:off x="10439400" y="2171713"/>
            <a:ext cx="7620000" cy="4419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218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5400000">
            <a:off x="3141137" y="5124450"/>
            <a:ext cx="10287000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TextBox 3"/>
          <p:cNvSpPr txBox="1"/>
          <p:nvPr/>
        </p:nvSpPr>
        <p:spPr>
          <a:xfrm>
            <a:off x="624294" y="171450"/>
            <a:ext cx="2761467" cy="1543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599"/>
              </a:lnSpc>
              <a:spcBef>
                <a:spcPct val="0"/>
              </a:spcBef>
            </a:pPr>
            <a:r>
              <a:rPr lang="en-US" sz="9000">
                <a:solidFill>
                  <a:srgbClr val="F8F8F8"/>
                </a:solidFill>
                <a:latin typeface="Clear Sans Regular"/>
              </a:rPr>
              <a:t>Цель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24294" y="2241410"/>
            <a:ext cx="7236887" cy="44884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999"/>
              </a:lnSpc>
              <a:spcBef>
                <a:spcPct val="0"/>
              </a:spcBef>
            </a:pPr>
            <a:r>
              <a:rPr lang="en-US" sz="4999" dirty="0" err="1" smtClean="0">
                <a:solidFill>
                  <a:srgbClr val="F8F8F8"/>
                </a:solidFill>
                <a:latin typeface="Clear Sans Regular"/>
              </a:rPr>
              <a:t>Создани</a:t>
            </a:r>
            <a:r>
              <a:rPr lang="ru-RU" sz="4999" dirty="0" smtClean="0">
                <a:solidFill>
                  <a:srgbClr val="F8F8F8"/>
                </a:solidFill>
                <a:latin typeface="Clear Sans Regular"/>
              </a:rPr>
              <a:t>е </a:t>
            </a:r>
            <a:r>
              <a:rPr lang="ru-RU" sz="4999" dirty="0" smtClean="0">
                <a:solidFill>
                  <a:srgbClr val="F8F8F8"/>
                </a:solidFill>
                <a:latin typeface="Clear Sans Regular"/>
              </a:rPr>
              <a:t>бота помогающего следить за тренировками и выстраивать программу занятий.</a:t>
            </a:r>
            <a:endParaRPr lang="en-US" sz="4999" dirty="0">
              <a:solidFill>
                <a:srgbClr val="F8F8F8"/>
              </a:solidFill>
              <a:latin typeface="Clear Sans Regular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9144000" y="171450"/>
            <a:ext cx="4277990" cy="1543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599"/>
              </a:lnSpc>
              <a:spcBef>
                <a:spcPct val="0"/>
              </a:spcBef>
            </a:pPr>
            <a:r>
              <a:rPr lang="en-US" sz="9000">
                <a:solidFill>
                  <a:srgbClr val="F8F8F8"/>
                </a:solidFill>
                <a:latin typeface="Clear Sans Regular"/>
              </a:rPr>
              <a:t>Задачи: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9144000" y="2008348"/>
            <a:ext cx="9040751" cy="948963"/>
            <a:chOff x="0" y="-76200"/>
            <a:chExt cx="12054335" cy="1265284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107485"/>
              <a:ext cx="491996" cy="491996"/>
              <a:chOff x="0" y="0"/>
              <a:chExt cx="812800" cy="8128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399"/>
                  </a:lnSpc>
                </a:pPr>
                <a:endParaRPr/>
              </a:p>
            </p:txBody>
          </p:sp>
        </p:grpSp>
        <p:sp>
          <p:nvSpPr>
            <p:cNvPr id="10" name="TextBox 10"/>
            <p:cNvSpPr txBox="1"/>
            <p:nvPr/>
          </p:nvSpPr>
          <p:spPr>
            <a:xfrm>
              <a:off x="674632" y="-76200"/>
              <a:ext cx="11379703" cy="83783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4900"/>
                </a:lnSpc>
                <a:spcBef>
                  <a:spcPct val="0"/>
                </a:spcBef>
              </a:pPr>
              <a:r>
                <a:rPr lang="en-US" sz="3500" dirty="0" err="1" smtClean="0">
                  <a:solidFill>
                    <a:srgbClr val="F8F8F8"/>
                  </a:solidFill>
                  <a:latin typeface="Clear Sans Regular Bold"/>
                </a:rPr>
                <a:t>Найти</a:t>
              </a:r>
              <a:r>
                <a:rPr lang="en-US" sz="3500" dirty="0" smtClean="0">
                  <a:solidFill>
                    <a:srgbClr val="F8F8F8"/>
                  </a:solidFill>
                  <a:latin typeface="Clear Sans Regular Bold"/>
                </a:rPr>
                <a:t> </a:t>
              </a:r>
              <a:r>
                <a:rPr lang="en-US" sz="3500" dirty="0" err="1" smtClean="0">
                  <a:solidFill>
                    <a:srgbClr val="F8F8F8"/>
                  </a:solidFill>
                  <a:latin typeface="Clear Sans Regular Bold"/>
                </a:rPr>
                <a:t>информацию</a:t>
              </a:r>
              <a:r>
                <a:rPr lang="en-US" sz="3500" dirty="0" smtClean="0">
                  <a:solidFill>
                    <a:srgbClr val="F8F8F8"/>
                  </a:solidFill>
                  <a:latin typeface="Clear Sans Regular Bold"/>
                </a:rPr>
                <a:t> </a:t>
              </a:r>
              <a:r>
                <a:rPr lang="en-US" sz="3500" dirty="0" err="1" smtClean="0">
                  <a:solidFill>
                    <a:srgbClr val="F8F8F8"/>
                  </a:solidFill>
                  <a:latin typeface="Clear Sans Regular Bold"/>
                </a:rPr>
                <a:t>по</a:t>
              </a:r>
              <a:r>
                <a:rPr lang="en-US" sz="3500" dirty="0" smtClean="0">
                  <a:solidFill>
                    <a:srgbClr val="F8F8F8"/>
                  </a:solidFill>
                  <a:latin typeface="Clear Sans Regular Bold"/>
                </a:rPr>
                <a:t> </a:t>
              </a:r>
              <a:r>
                <a:rPr lang="ru-RU" sz="3500" dirty="0" smtClean="0">
                  <a:solidFill>
                    <a:srgbClr val="F8F8F8"/>
                  </a:solidFill>
                  <a:latin typeface="Clear Sans Regular Bold"/>
                </a:rPr>
                <a:t>теме тренировок</a:t>
              </a:r>
              <a:endParaRPr lang="en-US" sz="3500" dirty="0">
                <a:solidFill>
                  <a:srgbClr val="F8F8F8"/>
                </a:solidFill>
                <a:latin typeface="Clear Sans Regular Bold"/>
              </a:endParaRPr>
            </a:p>
          </p:txBody>
        </p:sp>
        <p:sp>
          <p:nvSpPr>
            <p:cNvPr id="11" name="AutoShape 11"/>
            <p:cNvSpPr/>
            <p:nvPr/>
          </p:nvSpPr>
          <p:spPr>
            <a:xfrm>
              <a:off x="0" y="1189084"/>
              <a:ext cx="10908519" cy="0"/>
            </a:xfrm>
            <a:prstGeom prst="line">
              <a:avLst/>
            </a:prstGeom>
            <a:ln w="50800" cap="flat">
              <a:solidFill>
                <a:srgbClr val="FFFFFF"/>
              </a:solidFill>
              <a:prstDash val="sysDot"/>
              <a:headEnd type="none" w="sm" len="sm"/>
              <a:tailEnd type="none" w="sm" len="sm"/>
            </a:ln>
          </p:spPr>
        </p:sp>
      </p:grpSp>
      <p:grpSp>
        <p:nvGrpSpPr>
          <p:cNvPr id="12" name="Group 12"/>
          <p:cNvGrpSpPr/>
          <p:nvPr/>
        </p:nvGrpSpPr>
        <p:grpSpPr>
          <a:xfrm>
            <a:off x="9144000" y="3222314"/>
            <a:ext cx="8181389" cy="948963"/>
            <a:chOff x="0" y="-76200"/>
            <a:chExt cx="10908519" cy="1265284"/>
          </a:xfrm>
        </p:grpSpPr>
        <p:grpSp>
          <p:nvGrpSpPr>
            <p:cNvPr id="13" name="Group 13"/>
            <p:cNvGrpSpPr/>
            <p:nvPr/>
          </p:nvGrpSpPr>
          <p:grpSpPr>
            <a:xfrm>
              <a:off x="0" y="107485"/>
              <a:ext cx="491996" cy="491996"/>
              <a:chOff x="0" y="0"/>
              <a:chExt cx="812800" cy="8128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399"/>
                  </a:lnSpc>
                </a:pPr>
                <a:endParaRPr/>
              </a:p>
            </p:txBody>
          </p:sp>
        </p:grpSp>
        <p:sp>
          <p:nvSpPr>
            <p:cNvPr id="16" name="TextBox 16"/>
            <p:cNvSpPr txBox="1"/>
            <p:nvPr/>
          </p:nvSpPr>
          <p:spPr>
            <a:xfrm>
              <a:off x="674633" y="-76200"/>
              <a:ext cx="10233886" cy="8378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900"/>
                </a:lnSpc>
                <a:spcBef>
                  <a:spcPct val="0"/>
                </a:spcBef>
              </a:pPr>
              <a:r>
                <a:rPr lang="ru-RU" sz="3500" dirty="0" smtClean="0">
                  <a:solidFill>
                    <a:srgbClr val="F8F8F8"/>
                  </a:solidFill>
                  <a:latin typeface="Clear Sans Regular Bold"/>
                </a:rPr>
                <a:t>Придумать структуру </a:t>
              </a:r>
              <a:r>
                <a:rPr lang="ru-RU" sz="3500" dirty="0" smtClean="0">
                  <a:solidFill>
                    <a:srgbClr val="F8F8F8"/>
                  </a:solidFill>
                  <a:latin typeface="Clear Sans Regular Bold"/>
                </a:rPr>
                <a:t>бота</a:t>
              </a:r>
              <a:endParaRPr lang="en-US" sz="3500" dirty="0">
                <a:solidFill>
                  <a:srgbClr val="F8F8F8"/>
                </a:solidFill>
                <a:latin typeface="Clear Sans Regular Bold"/>
              </a:endParaRPr>
            </a:p>
          </p:txBody>
        </p:sp>
        <p:sp>
          <p:nvSpPr>
            <p:cNvPr id="17" name="AutoShape 17"/>
            <p:cNvSpPr/>
            <p:nvPr/>
          </p:nvSpPr>
          <p:spPr>
            <a:xfrm>
              <a:off x="0" y="1189084"/>
              <a:ext cx="10908519" cy="0"/>
            </a:xfrm>
            <a:prstGeom prst="line">
              <a:avLst/>
            </a:prstGeom>
            <a:ln w="50800" cap="flat">
              <a:solidFill>
                <a:srgbClr val="FFFFFF"/>
              </a:solidFill>
              <a:prstDash val="sysDot"/>
              <a:headEnd type="none" w="sm" len="sm"/>
              <a:tailEnd type="none" w="sm" len="sm"/>
            </a:ln>
          </p:spPr>
        </p:sp>
      </p:grpSp>
      <p:grpSp>
        <p:nvGrpSpPr>
          <p:cNvPr id="24" name="Group 24"/>
          <p:cNvGrpSpPr/>
          <p:nvPr/>
        </p:nvGrpSpPr>
        <p:grpSpPr>
          <a:xfrm>
            <a:off x="9144000" y="6311564"/>
            <a:ext cx="8181389" cy="1530687"/>
            <a:chOff x="0" y="0"/>
            <a:chExt cx="10908519" cy="2040915"/>
          </a:xfrm>
        </p:grpSpPr>
        <p:grpSp>
          <p:nvGrpSpPr>
            <p:cNvPr id="25" name="Group 25"/>
            <p:cNvGrpSpPr/>
            <p:nvPr/>
          </p:nvGrpSpPr>
          <p:grpSpPr>
            <a:xfrm>
              <a:off x="0" y="107485"/>
              <a:ext cx="491996" cy="491996"/>
              <a:chOff x="0" y="0"/>
              <a:chExt cx="812800" cy="812800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27" name="TextBox 27"/>
              <p:cNvSpPr txBox="1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399"/>
                  </a:lnSpc>
                </a:pPr>
                <a:endParaRPr/>
              </a:p>
            </p:txBody>
          </p:sp>
        </p:grpSp>
        <p:sp>
          <p:nvSpPr>
            <p:cNvPr id="28" name="TextBox 28"/>
            <p:cNvSpPr txBox="1"/>
            <p:nvPr/>
          </p:nvSpPr>
          <p:spPr>
            <a:xfrm>
              <a:off x="674634" y="-76200"/>
              <a:ext cx="10233885" cy="16086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900"/>
                </a:lnSpc>
                <a:spcBef>
                  <a:spcPct val="0"/>
                </a:spcBef>
              </a:pPr>
              <a:r>
                <a:rPr lang="en-US" sz="3500" dirty="0" err="1">
                  <a:solidFill>
                    <a:srgbClr val="F8F8F8"/>
                  </a:solidFill>
                  <a:latin typeface="Clear Sans Regular Bold"/>
                </a:rPr>
                <a:t>Разработать</a:t>
              </a:r>
              <a:r>
                <a:rPr lang="en-US" sz="3500" dirty="0">
                  <a:solidFill>
                    <a:srgbClr val="F8F8F8"/>
                  </a:solidFill>
                  <a:latin typeface="Clear Sans Regular Bold"/>
                </a:rPr>
                <a:t> </a:t>
              </a:r>
              <a:r>
                <a:rPr lang="en-US" sz="3500" dirty="0" err="1">
                  <a:solidFill>
                    <a:srgbClr val="F8F8F8"/>
                  </a:solidFill>
                  <a:latin typeface="Clear Sans Regular Bold"/>
                </a:rPr>
                <a:t>понятный</a:t>
              </a:r>
              <a:r>
                <a:rPr lang="en-US" sz="3500" dirty="0">
                  <a:solidFill>
                    <a:srgbClr val="F8F8F8"/>
                  </a:solidFill>
                  <a:latin typeface="Clear Sans Regular Bold"/>
                </a:rPr>
                <a:t> </a:t>
              </a:r>
              <a:r>
                <a:rPr lang="en-US" sz="3500" dirty="0" err="1">
                  <a:solidFill>
                    <a:srgbClr val="F8F8F8"/>
                  </a:solidFill>
                  <a:latin typeface="Clear Sans Regular Bold"/>
                </a:rPr>
                <a:t>пользовательский</a:t>
              </a:r>
              <a:r>
                <a:rPr lang="en-US" sz="3500" dirty="0">
                  <a:solidFill>
                    <a:srgbClr val="F8F8F8"/>
                  </a:solidFill>
                  <a:latin typeface="Clear Sans Regular Bold"/>
                </a:rPr>
                <a:t> </a:t>
              </a:r>
              <a:r>
                <a:rPr lang="en-US" sz="3500" dirty="0" err="1">
                  <a:solidFill>
                    <a:srgbClr val="F8F8F8"/>
                  </a:solidFill>
                  <a:latin typeface="Clear Sans Regular Bold"/>
                </a:rPr>
                <a:t>интерфейс</a:t>
              </a:r>
              <a:endParaRPr lang="en-US" sz="3500" dirty="0">
                <a:solidFill>
                  <a:srgbClr val="F8F8F8"/>
                </a:solidFill>
                <a:latin typeface="Clear Sans Regular Bold"/>
              </a:endParaRPr>
            </a:p>
          </p:txBody>
        </p:sp>
        <p:sp>
          <p:nvSpPr>
            <p:cNvPr id="29" name="AutoShape 29"/>
            <p:cNvSpPr/>
            <p:nvPr/>
          </p:nvSpPr>
          <p:spPr>
            <a:xfrm>
              <a:off x="0" y="1990115"/>
              <a:ext cx="10908519" cy="0"/>
            </a:xfrm>
            <a:prstGeom prst="line">
              <a:avLst/>
            </a:prstGeom>
            <a:ln w="50800" cap="flat">
              <a:solidFill>
                <a:srgbClr val="FFFFFF"/>
              </a:solidFill>
              <a:prstDash val="sysDot"/>
              <a:headEnd type="none" w="sm" len="sm"/>
              <a:tailEnd type="none" w="sm" len="sm"/>
            </a:ln>
          </p:spPr>
        </p:sp>
      </p:grpSp>
      <p:pic>
        <p:nvPicPr>
          <p:cNvPr id="34" name="Picture 34"/>
          <p:cNvPicPr>
            <a:picLocks noChangeAspect="1"/>
          </p:cNvPicPr>
          <p:nvPr/>
        </p:nvPicPr>
        <p:blipFill>
          <a:blip r:embed="rId2">
            <a:alphaModFix amt="50000"/>
          </a:blip>
          <a:srcRect/>
          <a:stretch>
            <a:fillRect/>
          </a:stretch>
        </p:blipFill>
        <p:spPr>
          <a:xfrm>
            <a:off x="-881607" y="7257910"/>
            <a:ext cx="5124345" cy="3913718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3">
            <a:alphaModFix amt="50000"/>
          </a:blip>
          <a:srcRect/>
          <a:stretch>
            <a:fillRect/>
          </a:stretch>
        </p:blipFill>
        <p:spPr>
          <a:xfrm>
            <a:off x="15811767" y="-1570639"/>
            <a:ext cx="3583303" cy="3350388"/>
          </a:xfrm>
          <a:prstGeom prst="rect">
            <a:avLst/>
          </a:prstGeom>
        </p:spPr>
      </p:pic>
      <p:grpSp>
        <p:nvGrpSpPr>
          <p:cNvPr id="36" name="Group 24"/>
          <p:cNvGrpSpPr/>
          <p:nvPr/>
        </p:nvGrpSpPr>
        <p:grpSpPr>
          <a:xfrm>
            <a:off x="9092817" y="4480852"/>
            <a:ext cx="8181389" cy="1549737"/>
            <a:chOff x="0" y="-76200"/>
            <a:chExt cx="10908519" cy="2066315"/>
          </a:xfrm>
        </p:grpSpPr>
        <p:grpSp>
          <p:nvGrpSpPr>
            <p:cNvPr id="37" name="Group 25"/>
            <p:cNvGrpSpPr/>
            <p:nvPr/>
          </p:nvGrpSpPr>
          <p:grpSpPr>
            <a:xfrm>
              <a:off x="0" y="107485"/>
              <a:ext cx="491996" cy="491996"/>
              <a:chOff x="0" y="0"/>
              <a:chExt cx="812800" cy="812800"/>
            </a:xfrm>
          </p:grpSpPr>
          <p:sp>
            <p:nvSpPr>
              <p:cNvPr id="40" name="Freeform 26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41" name="TextBox 27"/>
              <p:cNvSpPr txBox="1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399"/>
                  </a:lnSpc>
                </a:pPr>
                <a:endParaRPr/>
              </a:p>
            </p:txBody>
          </p:sp>
        </p:grpSp>
        <p:sp>
          <p:nvSpPr>
            <p:cNvPr id="38" name="TextBox 28"/>
            <p:cNvSpPr txBox="1"/>
            <p:nvPr/>
          </p:nvSpPr>
          <p:spPr>
            <a:xfrm>
              <a:off x="674633" y="-76200"/>
              <a:ext cx="10233886" cy="167567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900"/>
                </a:lnSpc>
                <a:spcBef>
                  <a:spcPct val="0"/>
                </a:spcBef>
              </a:pPr>
              <a:r>
                <a:rPr lang="en-US" sz="3500" dirty="0" err="1" smtClean="0">
                  <a:solidFill>
                    <a:srgbClr val="F8F8F8"/>
                  </a:solidFill>
                  <a:latin typeface="Clear Sans Regular Bold"/>
                </a:rPr>
                <a:t>Разработать</a:t>
              </a:r>
              <a:r>
                <a:rPr lang="en-US" sz="3500" dirty="0" smtClean="0">
                  <a:solidFill>
                    <a:srgbClr val="F8F8F8"/>
                  </a:solidFill>
                  <a:latin typeface="Clear Sans Regular Bold"/>
                </a:rPr>
                <a:t> </a:t>
              </a:r>
              <a:r>
                <a:rPr lang="ru-RU" sz="3500" dirty="0" smtClean="0">
                  <a:solidFill>
                    <a:srgbClr val="F8F8F8"/>
                  </a:solidFill>
                  <a:latin typeface="Clear Sans Regular Bold"/>
                </a:rPr>
                <a:t>бот </a:t>
              </a:r>
              <a:r>
                <a:rPr lang="ru-RU" sz="3500" dirty="0" smtClean="0">
                  <a:solidFill>
                    <a:srgbClr val="F8F8F8"/>
                  </a:solidFill>
                  <a:latin typeface="Clear Sans Regular Bold"/>
                </a:rPr>
                <a:t>со всем необходимым функционалом</a:t>
              </a:r>
              <a:endParaRPr lang="en-US" sz="3500" dirty="0">
                <a:solidFill>
                  <a:srgbClr val="F8F8F8"/>
                </a:solidFill>
                <a:latin typeface="Clear Sans Regular Bold"/>
              </a:endParaRPr>
            </a:p>
          </p:txBody>
        </p:sp>
        <p:sp>
          <p:nvSpPr>
            <p:cNvPr id="39" name="AutoShape 29"/>
            <p:cNvSpPr/>
            <p:nvPr/>
          </p:nvSpPr>
          <p:spPr>
            <a:xfrm>
              <a:off x="0" y="1990115"/>
              <a:ext cx="10908519" cy="0"/>
            </a:xfrm>
            <a:prstGeom prst="line">
              <a:avLst/>
            </a:prstGeom>
            <a:ln w="50800" cap="flat">
              <a:solidFill>
                <a:srgbClr val="FFFFFF"/>
              </a:solidFill>
              <a:prstDash val="sysDot"/>
              <a:headEnd type="none" w="sm" len="sm"/>
              <a:tailEnd type="none" w="sm" len="sm"/>
            </a:ln>
          </p:spPr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/>
          <p:cNvPicPr>
            <a:picLocks noChangeAspect="1"/>
          </p:cNvPicPr>
          <p:nvPr/>
        </p:nvPicPr>
        <p:blipFill>
          <a:blip r:embed="rId2">
            <a:alphaModFix amt="50000"/>
          </a:blip>
          <a:srcRect/>
          <a:stretch>
            <a:fillRect/>
          </a:stretch>
        </p:blipFill>
        <p:spPr>
          <a:xfrm>
            <a:off x="16039246" y="-1774772"/>
            <a:ext cx="3583303" cy="3350388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2">
            <a:alphaModFix amt="15000"/>
          </a:blip>
          <a:srcRect/>
          <a:stretch>
            <a:fillRect/>
          </a:stretch>
        </p:blipFill>
        <p:spPr>
          <a:xfrm>
            <a:off x="-6048266" y="3936587"/>
            <a:ext cx="13583770" cy="12700825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524000" y="443414"/>
            <a:ext cx="7450774" cy="11306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990"/>
              </a:lnSpc>
            </a:pPr>
            <a:r>
              <a:rPr lang="en-US" sz="7430" dirty="0" err="1">
                <a:solidFill>
                  <a:srgbClr val="000000"/>
                </a:solidFill>
                <a:latin typeface="Clear Sans Regular"/>
              </a:rPr>
              <a:t>Проблематика</a:t>
            </a:r>
            <a:endParaRPr lang="en-US" sz="7430" dirty="0">
              <a:solidFill>
                <a:srgbClr val="000000"/>
              </a:solidFill>
              <a:latin typeface="Clear Sans Regular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300652" y="2336055"/>
            <a:ext cx="10900748" cy="6740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ru-RU" sz="3600" b="1" dirty="0"/>
              <a:t>Нехватка мотивации</a:t>
            </a:r>
            <a:r>
              <a:rPr lang="ru-RU" sz="3600" dirty="0"/>
              <a:t> – пользователям сложно регулярно тренироваться без напоминаний и целей.</a:t>
            </a:r>
          </a:p>
          <a:p>
            <a:r>
              <a:rPr lang="ru-RU" sz="3600" b="1" dirty="0"/>
              <a:t>Отсутствие индивидуального подхода</a:t>
            </a:r>
            <a:r>
              <a:rPr lang="ru-RU" sz="3600" dirty="0"/>
              <a:t> – готовые программы не учитывают уровень подготовки, здоровье и цели человека.</a:t>
            </a:r>
          </a:p>
          <a:p>
            <a:r>
              <a:rPr lang="ru-RU" sz="3600" b="1" dirty="0"/>
              <a:t>Дефицит времени</a:t>
            </a:r>
            <a:r>
              <a:rPr lang="ru-RU" sz="3600" dirty="0"/>
              <a:t> – люди не могут подобрать короткие, но эффективные тренировки под свой график.</a:t>
            </a:r>
          </a:p>
          <a:p>
            <a:r>
              <a:rPr lang="ru-RU" sz="3600" b="1" dirty="0"/>
              <a:t>Неточный контроль прогресса</a:t>
            </a:r>
            <a:r>
              <a:rPr lang="ru-RU" sz="3600" dirty="0"/>
              <a:t> – без системы учёта результатов сложно отслеживать улучшения.</a:t>
            </a:r>
          </a:p>
          <a:p>
            <a:r>
              <a:rPr lang="ru-RU" sz="3600" b="1" dirty="0"/>
              <a:t>Ограниченный доступ к тренерам</a:t>
            </a:r>
            <a:r>
              <a:rPr lang="ru-RU" sz="3600" dirty="0"/>
              <a:t> – не у всех есть возможность заниматься с профессионалом лично.</a:t>
            </a:r>
          </a:p>
        </p:txBody>
      </p:sp>
      <p:sp>
        <p:nvSpPr>
          <p:cNvPr id="4" name="AutoShape 4" descr="Picture background"/>
          <p:cNvSpPr>
            <a:spLocks noChangeAspect="1" noChangeArrowheads="1"/>
          </p:cNvSpPr>
          <p:nvPr/>
        </p:nvSpPr>
        <p:spPr bwMode="auto">
          <a:xfrm>
            <a:off x="-1258184" y="-144463"/>
            <a:ext cx="1718559" cy="1718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01399" y="1481614"/>
            <a:ext cx="6432901" cy="3952875"/>
          </a:xfrm>
          <a:prstGeom prst="rect">
            <a:avLst/>
          </a:prstGeom>
        </p:spPr>
      </p:pic>
      <p:pic>
        <p:nvPicPr>
          <p:cNvPr id="2056" name="Picture 8" descr="Picture background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02767" y="5550625"/>
            <a:ext cx="6431534" cy="4287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218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652216" y="645350"/>
            <a:ext cx="15059767" cy="9281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509"/>
              </a:lnSpc>
              <a:spcBef>
                <a:spcPct val="0"/>
              </a:spcBef>
            </a:pPr>
            <a:r>
              <a:rPr lang="en-US" sz="5364">
                <a:solidFill>
                  <a:srgbClr val="F8F8F8"/>
                </a:solidFill>
                <a:latin typeface="Clear Sans Regular"/>
              </a:rPr>
              <a:t>Необходимый функционал нашего приложения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061619" y="2758641"/>
            <a:ext cx="6808987" cy="1386667"/>
            <a:chOff x="0" y="0"/>
            <a:chExt cx="9078649" cy="1848889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9078649" cy="1848889"/>
              <a:chOff x="0" y="0"/>
              <a:chExt cx="1650578" cy="336144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1650578" cy="336144"/>
              </a:xfrm>
              <a:custGeom>
                <a:avLst/>
                <a:gdLst/>
                <a:ahLst/>
                <a:cxnLst/>
                <a:rect l="l" t="t" r="r" b="b"/>
                <a:pathLst>
                  <a:path w="1650578" h="336144">
                    <a:moveTo>
                      <a:pt x="63002" y="0"/>
                    </a:moveTo>
                    <a:lnTo>
                      <a:pt x="1587575" y="0"/>
                    </a:lnTo>
                    <a:cubicBezTo>
                      <a:pt x="1604285" y="0"/>
                      <a:pt x="1620310" y="6638"/>
                      <a:pt x="1632125" y="18453"/>
                    </a:cubicBezTo>
                    <a:cubicBezTo>
                      <a:pt x="1643940" y="30268"/>
                      <a:pt x="1650578" y="46293"/>
                      <a:pt x="1650578" y="63002"/>
                    </a:cubicBezTo>
                    <a:lnTo>
                      <a:pt x="1650578" y="273142"/>
                    </a:lnTo>
                    <a:cubicBezTo>
                      <a:pt x="1650578" y="289851"/>
                      <a:pt x="1643940" y="305876"/>
                      <a:pt x="1632125" y="317691"/>
                    </a:cubicBezTo>
                    <a:cubicBezTo>
                      <a:pt x="1620310" y="329506"/>
                      <a:pt x="1604285" y="336144"/>
                      <a:pt x="1587575" y="336144"/>
                    </a:cubicBezTo>
                    <a:lnTo>
                      <a:pt x="63002" y="336144"/>
                    </a:lnTo>
                    <a:cubicBezTo>
                      <a:pt x="46293" y="336144"/>
                      <a:pt x="30268" y="329506"/>
                      <a:pt x="18453" y="317691"/>
                    </a:cubicBezTo>
                    <a:cubicBezTo>
                      <a:pt x="6638" y="305876"/>
                      <a:pt x="0" y="289851"/>
                      <a:pt x="0" y="273142"/>
                    </a:cubicBezTo>
                    <a:lnTo>
                      <a:pt x="0" y="63002"/>
                    </a:lnTo>
                    <a:cubicBezTo>
                      <a:pt x="0" y="46293"/>
                      <a:pt x="6638" y="30268"/>
                      <a:pt x="18453" y="18453"/>
                    </a:cubicBezTo>
                    <a:cubicBezTo>
                      <a:pt x="30268" y="6638"/>
                      <a:pt x="46293" y="0"/>
                      <a:pt x="63002" y="0"/>
                    </a:cubicBezTo>
                    <a:close/>
                  </a:path>
                </a:pathLst>
              </a:custGeom>
              <a:solidFill>
                <a:srgbClr val="FFFFFF">
                  <a:alpha val="29804"/>
                </a:srgbClr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650"/>
                  </a:lnSpc>
                </a:pPr>
                <a:endParaRPr/>
              </a:p>
            </p:txBody>
          </p:sp>
        </p:grpSp>
        <p:sp>
          <p:nvSpPr>
            <p:cNvPr id="7" name="TextBox 7"/>
            <p:cNvSpPr txBox="1"/>
            <p:nvPr/>
          </p:nvSpPr>
          <p:spPr>
            <a:xfrm>
              <a:off x="320617" y="112940"/>
              <a:ext cx="8300028" cy="7258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563"/>
                </a:lnSpc>
                <a:spcBef>
                  <a:spcPct val="0"/>
                </a:spcBef>
              </a:pPr>
              <a:r>
                <a:rPr lang="ru-RU" sz="3259" dirty="0" smtClean="0">
                  <a:solidFill>
                    <a:srgbClr val="F8F8F8"/>
                  </a:solidFill>
                  <a:latin typeface="Clear Sans Regular"/>
                </a:rPr>
                <a:t>Меню</a:t>
              </a:r>
              <a:endParaRPr lang="en-US" sz="3259" dirty="0">
                <a:solidFill>
                  <a:srgbClr val="F8F8F8"/>
                </a:solidFill>
                <a:latin typeface="Clear Sans Regular"/>
              </a:endParaRPr>
            </a:p>
          </p:txBody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2">
            <a:alphaModFix amt="15000"/>
          </a:blip>
          <a:srcRect/>
          <a:stretch>
            <a:fillRect/>
          </a:stretch>
        </p:blipFill>
        <p:spPr>
          <a:xfrm>
            <a:off x="7104668" y="6243667"/>
            <a:ext cx="13583770" cy="12700825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10499172" y="2717382"/>
            <a:ext cx="6803409" cy="1469186"/>
            <a:chOff x="0" y="0"/>
            <a:chExt cx="9071213" cy="1958914"/>
          </a:xfrm>
        </p:grpSpPr>
        <p:grpSp>
          <p:nvGrpSpPr>
            <p:cNvPr id="10" name="Group 10"/>
            <p:cNvGrpSpPr/>
            <p:nvPr/>
          </p:nvGrpSpPr>
          <p:grpSpPr>
            <a:xfrm>
              <a:off x="0" y="0"/>
              <a:ext cx="9071213" cy="1958914"/>
              <a:chOff x="0" y="0"/>
              <a:chExt cx="1649226" cy="356148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1649226" cy="356148"/>
              </a:xfrm>
              <a:custGeom>
                <a:avLst/>
                <a:gdLst/>
                <a:ahLst/>
                <a:cxnLst/>
                <a:rect l="l" t="t" r="r" b="b"/>
                <a:pathLst>
                  <a:path w="1649226" h="356148">
                    <a:moveTo>
                      <a:pt x="63054" y="0"/>
                    </a:moveTo>
                    <a:lnTo>
                      <a:pt x="1586172" y="0"/>
                    </a:lnTo>
                    <a:cubicBezTo>
                      <a:pt x="1602895" y="0"/>
                      <a:pt x="1618933" y="6643"/>
                      <a:pt x="1630758" y="18468"/>
                    </a:cubicBezTo>
                    <a:cubicBezTo>
                      <a:pt x="1642582" y="30293"/>
                      <a:pt x="1649226" y="46331"/>
                      <a:pt x="1649226" y="63054"/>
                    </a:cubicBezTo>
                    <a:lnTo>
                      <a:pt x="1649226" y="293094"/>
                    </a:lnTo>
                    <a:cubicBezTo>
                      <a:pt x="1649226" y="327918"/>
                      <a:pt x="1620995" y="356148"/>
                      <a:pt x="1586172" y="356148"/>
                    </a:cubicBezTo>
                    <a:lnTo>
                      <a:pt x="63054" y="356148"/>
                    </a:lnTo>
                    <a:cubicBezTo>
                      <a:pt x="28230" y="356148"/>
                      <a:pt x="0" y="327918"/>
                      <a:pt x="0" y="293094"/>
                    </a:cubicBezTo>
                    <a:lnTo>
                      <a:pt x="0" y="63054"/>
                    </a:lnTo>
                    <a:cubicBezTo>
                      <a:pt x="0" y="28230"/>
                      <a:pt x="28230" y="0"/>
                      <a:pt x="63054" y="0"/>
                    </a:cubicBezTo>
                    <a:close/>
                  </a:path>
                </a:pathLst>
              </a:custGeom>
              <a:solidFill>
                <a:srgbClr val="FFFFFF">
                  <a:alpha val="29804"/>
                </a:srgbClr>
              </a:solidFill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650"/>
                  </a:lnSpc>
                </a:pPr>
                <a:endParaRPr/>
              </a:p>
            </p:txBody>
          </p:sp>
        </p:grpSp>
        <p:sp>
          <p:nvSpPr>
            <p:cNvPr id="13" name="TextBox 13"/>
            <p:cNvSpPr txBox="1"/>
            <p:nvPr/>
          </p:nvSpPr>
          <p:spPr>
            <a:xfrm>
              <a:off x="185172" y="191331"/>
              <a:ext cx="8689340" cy="15123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563"/>
                </a:lnSpc>
                <a:spcBef>
                  <a:spcPct val="0"/>
                </a:spcBef>
              </a:pPr>
              <a:r>
                <a:rPr lang="ru-RU" sz="3259" dirty="0" smtClean="0">
                  <a:solidFill>
                    <a:srgbClr val="F8F8F8"/>
                  </a:solidFill>
                  <a:latin typeface="Clear Sans Regular"/>
                </a:rPr>
                <a:t>Выбор упражнений по выбранной группе мышц</a:t>
              </a:r>
              <a:endParaRPr lang="en-US" sz="3259" dirty="0">
                <a:solidFill>
                  <a:srgbClr val="F8F8F8"/>
                </a:solidFill>
                <a:latin typeface="Clear Sans Regular"/>
              </a:endParaRP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061619" y="4857000"/>
            <a:ext cx="6808987" cy="1386667"/>
            <a:chOff x="0" y="0"/>
            <a:chExt cx="1650578" cy="336144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650578" cy="336144"/>
            </a:xfrm>
            <a:custGeom>
              <a:avLst/>
              <a:gdLst/>
              <a:ahLst/>
              <a:cxnLst/>
              <a:rect l="l" t="t" r="r" b="b"/>
              <a:pathLst>
                <a:path w="1650578" h="336144">
                  <a:moveTo>
                    <a:pt x="57988" y="0"/>
                  </a:moveTo>
                  <a:lnTo>
                    <a:pt x="1592590" y="0"/>
                  </a:lnTo>
                  <a:cubicBezTo>
                    <a:pt x="1607969" y="0"/>
                    <a:pt x="1622719" y="6109"/>
                    <a:pt x="1633594" y="16984"/>
                  </a:cubicBezTo>
                  <a:cubicBezTo>
                    <a:pt x="1644468" y="27859"/>
                    <a:pt x="1650578" y="42608"/>
                    <a:pt x="1650578" y="57988"/>
                  </a:cubicBezTo>
                  <a:lnTo>
                    <a:pt x="1650578" y="278156"/>
                  </a:lnTo>
                  <a:cubicBezTo>
                    <a:pt x="1650578" y="293536"/>
                    <a:pt x="1644468" y="308285"/>
                    <a:pt x="1633594" y="319160"/>
                  </a:cubicBezTo>
                  <a:cubicBezTo>
                    <a:pt x="1622719" y="330035"/>
                    <a:pt x="1607969" y="336144"/>
                    <a:pt x="1592590" y="336144"/>
                  </a:cubicBezTo>
                  <a:lnTo>
                    <a:pt x="57988" y="336144"/>
                  </a:lnTo>
                  <a:cubicBezTo>
                    <a:pt x="42608" y="336144"/>
                    <a:pt x="27859" y="330035"/>
                    <a:pt x="16984" y="319160"/>
                  </a:cubicBezTo>
                  <a:cubicBezTo>
                    <a:pt x="6109" y="308285"/>
                    <a:pt x="0" y="293536"/>
                    <a:pt x="0" y="278156"/>
                  </a:cubicBezTo>
                  <a:lnTo>
                    <a:pt x="0" y="57988"/>
                  </a:lnTo>
                  <a:cubicBezTo>
                    <a:pt x="0" y="42608"/>
                    <a:pt x="6109" y="27859"/>
                    <a:pt x="16984" y="16984"/>
                  </a:cubicBezTo>
                  <a:cubicBezTo>
                    <a:pt x="27859" y="6109"/>
                    <a:pt x="42608" y="0"/>
                    <a:pt x="57988" y="0"/>
                  </a:cubicBezTo>
                  <a:close/>
                </a:path>
              </a:pathLst>
            </a:custGeom>
            <a:solidFill>
              <a:srgbClr val="FFFFFF">
                <a:alpha val="29804"/>
              </a:srgbClr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2013102" y="4936914"/>
            <a:ext cx="4906021" cy="544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63"/>
              </a:lnSpc>
              <a:spcBef>
                <a:spcPct val="0"/>
              </a:spcBef>
            </a:pPr>
            <a:r>
              <a:rPr lang="ru-RU" sz="3259" dirty="0" smtClean="0">
                <a:solidFill>
                  <a:srgbClr val="F8F8F8"/>
                </a:solidFill>
                <a:latin typeface="Clear Sans Regular"/>
              </a:rPr>
              <a:t>Выбор группы мышц</a:t>
            </a:r>
            <a:endParaRPr lang="en-US" sz="3259" dirty="0">
              <a:solidFill>
                <a:srgbClr val="F8F8F8"/>
              </a:solidFill>
              <a:latin typeface="Clear Sans Regular"/>
            </a:endParaRPr>
          </a:p>
        </p:txBody>
      </p:sp>
      <p:grpSp>
        <p:nvGrpSpPr>
          <p:cNvPr id="18" name="Group 18"/>
          <p:cNvGrpSpPr/>
          <p:nvPr/>
        </p:nvGrpSpPr>
        <p:grpSpPr>
          <a:xfrm>
            <a:off x="10494849" y="4857000"/>
            <a:ext cx="6803409" cy="1386667"/>
            <a:chOff x="0" y="0"/>
            <a:chExt cx="1649226" cy="336144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649226" cy="336144"/>
            </a:xfrm>
            <a:custGeom>
              <a:avLst/>
              <a:gdLst/>
              <a:ahLst/>
              <a:cxnLst/>
              <a:rect l="l" t="t" r="r" b="b"/>
              <a:pathLst>
                <a:path w="1649226" h="336144">
                  <a:moveTo>
                    <a:pt x="58035" y="0"/>
                  </a:moveTo>
                  <a:lnTo>
                    <a:pt x="1591190" y="0"/>
                  </a:lnTo>
                  <a:cubicBezTo>
                    <a:pt x="1606582" y="0"/>
                    <a:pt x="1621344" y="6114"/>
                    <a:pt x="1632228" y="16998"/>
                  </a:cubicBezTo>
                  <a:cubicBezTo>
                    <a:pt x="1643111" y="27882"/>
                    <a:pt x="1649226" y="42643"/>
                    <a:pt x="1649226" y="58035"/>
                  </a:cubicBezTo>
                  <a:lnTo>
                    <a:pt x="1649226" y="278109"/>
                  </a:lnTo>
                  <a:cubicBezTo>
                    <a:pt x="1649226" y="293501"/>
                    <a:pt x="1643111" y="308262"/>
                    <a:pt x="1632228" y="319146"/>
                  </a:cubicBezTo>
                  <a:cubicBezTo>
                    <a:pt x="1621344" y="330030"/>
                    <a:pt x="1606582" y="336144"/>
                    <a:pt x="1591190" y="336144"/>
                  </a:cubicBezTo>
                  <a:lnTo>
                    <a:pt x="58035" y="336144"/>
                  </a:lnTo>
                  <a:cubicBezTo>
                    <a:pt x="42643" y="336144"/>
                    <a:pt x="27882" y="330030"/>
                    <a:pt x="16998" y="319146"/>
                  </a:cubicBezTo>
                  <a:cubicBezTo>
                    <a:pt x="6114" y="308262"/>
                    <a:pt x="0" y="293501"/>
                    <a:pt x="0" y="278109"/>
                  </a:cubicBezTo>
                  <a:lnTo>
                    <a:pt x="0" y="58035"/>
                  </a:lnTo>
                  <a:cubicBezTo>
                    <a:pt x="0" y="42643"/>
                    <a:pt x="6114" y="27882"/>
                    <a:pt x="16998" y="16998"/>
                  </a:cubicBezTo>
                  <a:cubicBezTo>
                    <a:pt x="27882" y="6114"/>
                    <a:pt x="42643" y="0"/>
                    <a:pt x="58035" y="0"/>
                  </a:cubicBezTo>
                  <a:close/>
                </a:path>
              </a:pathLst>
            </a:custGeom>
            <a:solidFill>
              <a:srgbClr val="FFFFFF">
                <a:alpha val="29804"/>
              </a:srgbClr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10838351" y="4941262"/>
            <a:ext cx="6225021" cy="544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63"/>
              </a:lnSpc>
              <a:spcBef>
                <a:spcPct val="0"/>
              </a:spcBef>
            </a:pPr>
            <a:r>
              <a:rPr lang="ru-RU" sz="3259" dirty="0" smtClean="0">
                <a:solidFill>
                  <a:srgbClr val="F8F8F8"/>
                </a:solidFill>
                <a:latin typeface="Clear Sans Regular"/>
              </a:rPr>
              <a:t>Статистика тренировок</a:t>
            </a:r>
            <a:endParaRPr lang="en-US" sz="3259" dirty="0">
              <a:solidFill>
                <a:srgbClr val="F8F8F8"/>
              </a:solidFill>
              <a:latin typeface="Clear Sans Regular"/>
            </a:endParaRPr>
          </a:p>
        </p:txBody>
      </p:sp>
      <p:pic>
        <p:nvPicPr>
          <p:cNvPr id="22" name="Picture 22"/>
          <p:cNvPicPr>
            <a:picLocks noChangeAspect="1"/>
          </p:cNvPicPr>
          <p:nvPr/>
        </p:nvPicPr>
        <p:blipFill>
          <a:blip r:embed="rId3">
            <a:alphaModFix amt="50000"/>
          </a:blip>
          <a:srcRect/>
          <a:stretch>
            <a:fillRect/>
          </a:stretch>
        </p:blipFill>
        <p:spPr>
          <a:xfrm>
            <a:off x="-3472128" y="-984882"/>
            <a:ext cx="5124345" cy="391371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E6D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40000"/>
          </a:blip>
          <a:srcRect/>
          <a:stretch>
            <a:fillRect/>
          </a:stretch>
        </p:blipFill>
        <p:spPr>
          <a:xfrm>
            <a:off x="-3350871" y="-3431259"/>
            <a:ext cx="12060419" cy="11276492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>
            <a:alphaModFix amt="30000"/>
          </a:blip>
          <a:srcRect/>
          <a:stretch>
            <a:fillRect/>
          </a:stretch>
        </p:blipFill>
        <p:spPr>
          <a:xfrm>
            <a:off x="15245418" y="-2613945"/>
            <a:ext cx="7161037" cy="5469242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4417281" y="246982"/>
            <a:ext cx="9347929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200"/>
              </a:lnSpc>
              <a:spcBef>
                <a:spcPct val="0"/>
              </a:spcBef>
            </a:pPr>
            <a:r>
              <a:rPr lang="en-US" sz="8000" dirty="0" err="1">
                <a:solidFill>
                  <a:srgbClr val="F8F8F8"/>
                </a:solidFill>
                <a:latin typeface="Clear Sans Regular"/>
              </a:rPr>
              <a:t>Масштабируемость</a:t>
            </a:r>
            <a:endParaRPr lang="en-US" sz="8000" dirty="0">
              <a:solidFill>
                <a:srgbClr val="F8F8F8"/>
              </a:solidFill>
              <a:latin typeface="Clear Sans Regular"/>
            </a:endParaRPr>
          </a:p>
        </p:txBody>
      </p:sp>
      <p:grpSp>
        <p:nvGrpSpPr>
          <p:cNvPr id="8" name="Group 8"/>
          <p:cNvGrpSpPr/>
          <p:nvPr/>
        </p:nvGrpSpPr>
        <p:grpSpPr>
          <a:xfrm>
            <a:off x="4263859" y="1982806"/>
            <a:ext cx="9654771" cy="1405069"/>
            <a:chOff x="0" y="0"/>
            <a:chExt cx="2639169" cy="38408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639169" cy="384081"/>
            </a:xfrm>
            <a:custGeom>
              <a:avLst/>
              <a:gdLst/>
              <a:ahLst/>
              <a:cxnLst/>
              <a:rect l="l" t="t" r="r" b="b"/>
              <a:pathLst>
                <a:path w="2639169" h="384081">
                  <a:moveTo>
                    <a:pt x="40896" y="0"/>
                  </a:moveTo>
                  <a:lnTo>
                    <a:pt x="2598274" y="0"/>
                  </a:lnTo>
                  <a:cubicBezTo>
                    <a:pt x="2609120" y="0"/>
                    <a:pt x="2619522" y="4309"/>
                    <a:pt x="2627191" y="11978"/>
                  </a:cubicBezTo>
                  <a:cubicBezTo>
                    <a:pt x="2634861" y="19647"/>
                    <a:pt x="2639169" y="30049"/>
                    <a:pt x="2639169" y="40896"/>
                  </a:cubicBezTo>
                  <a:lnTo>
                    <a:pt x="2639169" y="343185"/>
                  </a:lnTo>
                  <a:cubicBezTo>
                    <a:pt x="2639169" y="365771"/>
                    <a:pt x="2620860" y="384081"/>
                    <a:pt x="2598274" y="384081"/>
                  </a:cubicBezTo>
                  <a:lnTo>
                    <a:pt x="40896" y="384081"/>
                  </a:lnTo>
                  <a:cubicBezTo>
                    <a:pt x="18310" y="384081"/>
                    <a:pt x="0" y="365771"/>
                    <a:pt x="0" y="343185"/>
                  </a:cubicBezTo>
                  <a:lnTo>
                    <a:pt x="0" y="40896"/>
                  </a:lnTo>
                  <a:cubicBezTo>
                    <a:pt x="0" y="18310"/>
                    <a:pt x="18310" y="0"/>
                    <a:pt x="40896" y="0"/>
                  </a:cubicBezTo>
                  <a:close/>
                </a:path>
              </a:pathLst>
            </a:custGeom>
            <a:solidFill>
              <a:srgbClr val="FFFFFF">
                <a:alpha val="29804"/>
              </a:srgbClr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4782026" y="2399138"/>
            <a:ext cx="8612228" cy="580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 dirty="0" err="1">
                <a:solidFill>
                  <a:srgbClr val="F8F8F8"/>
                </a:solidFill>
                <a:latin typeface="Clear Sans Regular Bold"/>
              </a:rPr>
              <a:t>Добавление</a:t>
            </a:r>
            <a:r>
              <a:rPr lang="en-US" sz="3500" dirty="0">
                <a:solidFill>
                  <a:srgbClr val="F8F8F8"/>
                </a:solidFill>
                <a:latin typeface="Clear Sans Regular Bold"/>
              </a:rPr>
              <a:t> </a:t>
            </a:r>
            <a:r>
              <a:rPr lang="ru-RU" sz="3500" dirty="0" smtClean="0">
                <a:solidFill>
                  <a:srgbClr val="F8F8F8"/>
                </a:solidFill>
                <a:latin typeface="Clear Sans Regular Bold"/>
              </a:rPr>
              <a:t>других груп</a:t>
            </a:r>
            <a:r>
              <a:rPr lang="ru-RU" sz="3500" dirty="0" smtClean="0">
                <a:solidFill>
                  <a:srgbClr val="F8F8F8"/>
                </a:solidFill>
                <a:latin typeface="Clear Sans Regular Bold"/>
              </a:rPr>
              <a:t>п мышц</a:t>
            </a:r>
            <a:endParaRPr lang="en-US" sz="3500" dirty="0">
              <a:solidFill>
                <a:srgbClr val="F8F8F8"/>
              </a:solidFill>
              <a:latin typeface="Clear Sans Regular Bold"/>
            </a:endParaRPr>
          </a:p>
        </p:txBody>
      </p:sp>
      <p:grpSp>
        <p:nvGrpSpPr>
          <p:cNvPr id="12" name="Group 12"/>
          <p:cNvGrpSpPr/>
          <p:nvPr/>
        </p:nvGrpSpPr>
        <p:grpSpPr>
          <a:xfrm>
            <a:off x="4263858" y="3825953"/>
            <a:ext cx="9654771" cy="1802078"/>
            <a:chOff x="0" y="0"/>
            <a:chExt cx="2639169" cy="49260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639169" cy="492605"/>
            </a:xfrm>
            <a:custGeom>
              <a:avLst/>
              <a:gdLst/>
              <a:ahLst/>
              <a:cxnLst/>
              <a:rect l="l" t="t" r="r" b="b"/>
              <a:pathLst>
                <a:path w="2639169" h="492605">
                  <a:moveTo>
                    <a:pt x="40896" y="0"/>
                  </a:moveTo>
                  <a:lnTo>
                    <a:pt x="2598274" y="0"/>
                  </a:lnTo>
                  <a:cubicBezTo>
                    <a:pt x="2609120" y="0"/>
                    <a:pt x="2619522" y="4309"/>
                    <a:pt x="2627191" y="11978"/>
                  </a:cubicBezTo>
                  <a:cubicBezTo>
                    <a:pt x="2634861" y="19647"/>
                    <a:pt x="2639169" y="30049"/>
                    <a:pt x="2639169" y="40896"/>
                  </a:cubicBezTo>
                  <a:lnTo>
                    <a:pt x="2639169" y="451710"/>
                  </a:lnTo>
                  <a:cubicBezTo>
                    <a:pt x="2639169" y="474296"/>
                    <a:pt x="2620860" y="492605"/>
                    <a:pt x="2598274" y="492605"/>
                  </a:cubicBezTo>
                  <a:lnTo>
                    <a:pt x="40896" y="492605"/>
                  </a:lnTo>
                  <a:cubicBezTo>
                    <a:pt x="18310" y="492605"/>
                    <a:pt x="0" y="474296"/>
                    <a:pt x="0" y="451710"/>
                  </a:cubicBezTo>
                  <a:lnTo>
                    <a:pt x="0" y="40896"/>
                  </a:lnTo>
                  <a:cubicBezTo>
                    <a:pt x="0" y="18310"/>
                    <a:pt x="18310" y="0"/>
                    <a:pt x="40896" y="0"/>
                  </a:cubicBezTo>
                  <a:close/>
                </a:path>
              </a:pathLst>
            </a:custGeom>
            <a:solidFill>
              <a:srgbClr val="FFFFFF">
                <a:alpha val="29804"/>
              </a:srgbClr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4616289" y="4440446"/>
            <a:ext cx="8874876" cy="4978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ru-RU" sz="3000" dirty="0" smtClean="0">
                <a:solidFill>
                  <a:srgbClr val="F8F8F8"/>
                </a:solidFill>
                <a:latin typeface="Clear Sans Regular Bold"/>
              </a:rPr>
              <a:t>Добавление </a:t>
            </a:r>
            <a:r>
              <a:rPr lang="ru-RU" sz="3000" dirty="0" smtClean="0">
                <a:solidFill>
                  <a:srgbClr val="F8F8F8"/>
                </a:solidFill>
                <a:latin typeface="Clear Sans Regular Bold"/>
              </a:rPr>
              <a:t>новых упражнений</a:t>
            </a:r>
            <a:endParaRPr lang="en-US" sz="3000" dirty="0">
              <a:solidFill>
                <a:srgbClr val="F8F8F8"/>
              </a:solidFill>
              <a:latin typeface="Clear Sans Regular Bold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4263858" y="6047326"/>
            <a:ext cx="9654771" cy="1400172"/>
            <a:chOff x="0" y="0"/>
            <a:chExt cx="2639169" cy="382742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2639169" cy="382742"/>
            </a:xfrm>
            <a:custGeom>
              <a:avLst/>
              <a:gdLst/>
              <a:ahLst/>
              <a:cxnLst/>
              <a:rect l="l" t="t" r="r" b="b"/>
              <a:pathLst>
                <a:path w="2639169" h="382742">
                  <a:moveTo>
                    <a:pt x="40896" y="0"/>
                  </a:moveTo>
                  <a:lnTo>
                    <a:pt x="2598274" y="0"/>
                  </a:lnTo>
                  <a:cubicBezTo>
                    <a:pt x="2609120" y="0"/>
                    <a:pt x="2619522" y="4309"/>
                    <a:pt x="2627191" y="11978"/>
                  </a:cubicBezTo>
                  <a:cubicBezTo>
                    <a:pt x="2634861" y="19647"/>
                    <a:pt x="2639169" y="30049"/>
                    <a:pt x="2639169" y="40896"/>
                  </a:cubicBezTo>
                  <a:lnTo>
                    <a:pt x="2639169" y="341847"/>
                  </a:lnTo>
                  <a:cubicBezTo>
                    <a:pt x="2639169" y="364433"/>
                    <a:pt x="2620860" y="382742"/>
                    <a:pt x="2598274" y="382742"/>
                  </a:cubicBezTo>
                  <a:lnTo>
                    <a:pt x="40896" y="382742"/>
                  </a:lnTo>
                  <a:cubicBezTo>
                    <a:pt x="18310" y="382742"/>
                    <a:pt x="0" y="364433"/>
                    <a:pt x="0" y="341847"/>
                  </a:cubicBezTo>
                  <a:lnTo>
                    <a:pt x="0" y="40896"/>
                  </a:lnTo>
                  <a:cubicBezTo>
                    <a:pt x="0" y="18310"/>
                    <a:pt x="18310" y="0"/>
                    <a:pt x="40896" y="0"/>
                  </a:cubicBezTo>
                  <a:close/>
                </a:path>
              </a:pathLst>
            </a:custGeom>
            <a:solidFill>
              <a:srgbClr val="FFFFFF">
                <a:alpha val="29804"/>
              </a:srgbClr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4630576" y="6458367"/>
            <a:ext cx="9196288" cy="4978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ru-RU" sz="3000" dirty="0" smtClean="0">
                <a:solidFill>
                  <a:srgbClr val="F8F8F8"/>
                </a:solidFill>
                <a:latin typeface="Clear Sans Regular Bold"/>
              </a:rPr>
              <a:t>Добавление </a:t>
            </a:r>
            <a:r>
              <a:rPr lang="ru-RU" sz="3000" dirty="0" err="1" smtClean="0">
                <a:solidFill>
                  <a:srgbClr val="F8F8F8"/>
                </a:solidFill>
                <a:latin typeface="Clear Sans Regular Bold"/>
              </a:rPr>
              <a:t>видеоупражнений</a:t>
            </a:r>
            <a:endParaRPr lang="en-US" sz="3000" dirty="0">
              <a:solidFill>
                <a:srgbClr val="F8F8F8"/>
              </a:solidFill>
              <a:latin typeface="Clear Sans Regular Bol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E6D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alphaModFix amt="15000"/>
          </a:blip>
          <a:srcRect/>
          <a:stretch>
            <a:fillRect/>
          </a:stretch>
        </p:blipFill>
        <p:spPr>
          <a:xfrm>
            <a:off x="2751467" y="-1457688"/>
            <a:ext cx="10078606" cy="9423497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2">
            <a:alphaModFix amt="50000"/>
          </a:blip>
          <a:srcRect/>
          <a:stretch>
            <a:fillRect/>
          </a:stretch>
        </p:blipFill>
        <p:spPr>
          <a:xfrm>
            <a:off x="16496349" y="-646494"/>
            <a:ext cx="3583303" cy="335038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419600" y="2400300"/>
            <a:ext cx="10896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72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Спасибо за внимание</a:t>
            </a:r>
            <a:endParaRPr lang="ru-RU" sz="7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1447</TotalTime>
  <Words>76</Words>
  <Application>Microsoft Office PowerPoint</Application>
  <PresentationFormat>Произвольный</PresentationFormat>
  <Paragraphs>26</Paragraphs>
  <Slides>6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</vt:i4>
      </vt:variant>
    </vt:vector>
  </HeadingPairs>
  <TitlesOfParts>
    <vt:vector size="11" baseType="lpstr">
      <vt:lpstr>Arial</vt:lpstr>
      <vt:lpstr>Clear Sans Regular Bold</vt:lpstr>
      <vt:lpstr>Calibri</vt:lpstr>
      <vt:lpstr>Clear Sans Regular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БыстроДрем</dc:title>
  <dc:creator>Матвей</dc:creator>
  <cp:lastModifiedBy>KirilenkoMatvey</cp:lastModifiedBy>
  <cp:revision>8</cp:revision>
  <dcterms:created xsi:type="dcterms:W3CDTF">2006-08-16T00:00:00Z</dcterms:created>
  <dcterms:modified xsi:type="dcterms:W3CDTF">2025-05-06T12:53:22Z</dcterms:modified>
  <dc:identifier>DAFRvGjM0wY</dc:identifier>
</cp:coreProperties>
</file>